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7257" autoAdjust="0"/>
  </p:normalViewPr>
  <p:slideViewPr>
    <p:cSldViewPr>
      <p:cViewPr varScale="1">
        <p:scale>
          <a:sx n="65" d="100"/>
          <a:sy n="65" d="100"/>
        </p:scale>
        <p:origin x="-30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0238E-BE78-4115-8433-EEDA8771927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6FD39-6AF9-400B-8896-D8859FBD6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836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Imagine that you find yourself</a:t>
            </a:r>
            <a:r>
              <a:rPr lang="en-US" baseline="0" dirty="0" smtClean="0"/>
              <a:t> in this situation, c</a:t>
            </a:r>
            <a:r>
              <a:rPr lang="en-US" dirty="0" smtClean="0"/>
              <a:t>ould</a:t>
            </a:r>
            <a:r>
              <a:rPr lang="en-US" baseline="0" dirty="0" smtClean="0"/>
              <a:t> you see a reason to seek ethics advice?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so, what questions might you ask?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any of the principles in your book seem to be implicated by this scenario?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any rules come to mind?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FD39-6AF9-400B-8896-D8859FBD67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74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steps</a:t>
            </a:r>
            <a:r>
              <a:rPr lang="en-US" baseline="0" dirty="0" smtClean="0"/>
              <a:t> do you take to manage this situation?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questions do you ask?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you seek ethics advice, what information do you provide to your ethics official?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FD39-6AF9-400B-8896-D8859FBD67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47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Many of the ethics principles may be implicated when an employee is temporarily promoted or has a change in responsibilities.</a:t>
            </a:r>
            <a:r>
              <a:rPr lang="en-US" baseline="0" dirty="0" smtClean="0"/>
              <a:t>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Possible topics of discussion: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Employee may be asked to participate in hiring and personnel decisions for the first 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Potential for new conflicts of interest as a result of expanded duties (may want to review financial disclosure report in light of new duties)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Employee may have new access to non-public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Employee may have greater responsibility for managing the ethical compliance of the staff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Employee may be put in position requiring disclosure of waste, fraud, or abuse 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FD39-6AF9-400B-8896-D8859FBD67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658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 time an employee’s duties significantly change, there are new</a:t>
            </a:r>
            <a:r>
              <a:rPr lang="en-US" baseline="0" dirty="0" smtClean="0"/>
              <a:t> possibilities for new conflicts of interest and other ethics concerns.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Possible topics of discussion: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Employee may encounter of new conflicts of interest under section 208/Subpart 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Employee may have new gifts between employees questions, supervisors are restricted in ways that staff members are not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Employee may have new appearance concerns arising form expanded duties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Employee may need to complete a financial disclosure report or the ethics office may wish to review the report again in light of new duties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FD39-6AF9-400B-8896-D8859FBD67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72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1189204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6685" y="1143294"/>
            <a:ext cx="527577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6685" y="5537926"/>
            <a:ext cx="527577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6685" y="6314441"/>
            <a:ext cx="1197467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srgbClr val="F5F5F5"/>
                </a:solidFill>
              </a:rPr>
              <a:pPr/>
              <a:t>1/19/2016</a:t>
            </a:fld>
            <a:endParaRPr lang="en-US">
              <a:solidFill>
                <a:srgbClr val="F5F5F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50444" y="6314441"/>
            <a:ext cx="3842012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F5F5F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416217"/>
            <a:ext cx="305991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1D1A1D"/>
                </a:solidFill>
              </a:rPr>
              <a:pPr/>
              <a:t>‹#›</a:t>
            </a:fld>
            <a:endParaRPr lang="en-US">
              <a:solidFill>
                <a:srgbClr val="1D1A1D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0391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911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="" xmlns:p15="http://schemas.microsoft.com/office/powerpoint/2012/main">
        <p15:guide id="4294967295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0" y="640080"/>
            <a:ext cx="4686299" cy="55841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3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3074" y="642931"/>
            <a:ext cx="1835003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42933"/>
            <a:ext cx="5303009" cy="46781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2140" y="5927132"/>
            <a:ext cx="2861142" cy="365125"/>
          </a:xfrm>
        </p:spPr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2140" y="6315950"/>
            <a:ext cx="2861142" cy="365125"/>
          </a:xfrm>
        </p:spPr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5607593"/>
            <a:ext cx="305991" cy="365125"/>
          </a:xfrm>
        </p:spPr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" y="6199730"/>
            <a:ext cx="7695008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98719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4294967295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12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8838008" y="1393748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755" y="2571723"/>
            <a:ext cx="6222491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755" y="1393748"/>
            <a:ext cx="6301072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7216" y="6314440"/>
            <a:ext cx="1197467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755" y="6314441"/>
            <a:ext cx="4860170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620761"/>
            <a:ext cx="305991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" y="6178167"/>
            <a:ext cx="7683245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871985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4294967295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0" y="540628"/>
            <a:ext cx="4686300" cy="24889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3712467"/>
            <a:ext cx="4686300" cy="24822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22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7784"/>
            <a:ext cx="2873502" cy="49560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58065"/>
            <a:ext cx="4684014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526671"/>
            <a:ext cx="4684014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6200" y="3700826"/>
            <a:ext cx="46863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86200" y="4669432"/>
            <a:ext cx="4684014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3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7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704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5479"/>
            <a:ext cx="2879082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64147"/>
            <a:ext cx="46863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2621513"/>
            <a:ext cx="2879082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53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14" y="557261"/>
            <a:ext cx="288036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43350" y="1"/>
            <a:ext cx="462915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9214" y="2621512"/>
            <a:ext cx="288036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585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559678"/>
            <a:ext cx="2875430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69066"/>
            <a:ext cx="4686299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8008" y="5607593"/>
            <a:ext cx="3059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99730"/>
            <a:ext cx="337185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02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4294967295" pos="2832">
          <p15:clr>
            <a:srgbClr val="F26B43"/>
          </p15:clr>
        </p15:guide>
        <p15:guide id="4294967295" pos="480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Think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921416" y="3657600"/>
            <a:ext cx="822258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114000"/>
              </a:lnSpc>
              <a:defRPr/>
            </a:pPr>
            <a:r>
              <a:rPr lang="en-US" sz="2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Your boss finds an opportunity in the private sector and leaves government service.  You are assigned to act in her stead while your agency looks for a replacement.</a:t>
            </a:r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921416" y="3657600"/>
            <a:ext cx="822258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114000"/>
              </a:lnSpc>
              <a:defRPr/>
            </a:pPr>
            <a:r>
              <a:rPr lang="en-US" sz="2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Your boss finds an opportunity in the private sector and leaves government service.  You are assigned to act in her stead while your agency looks for a replacement.</a:t>
            </a:r>
          </a:p>
        </p:txBody>
      </p:sp>
    </p:spTree>
    <p:extLst>
      <p:ext uri="{BB962C8B-B14F-4D97-AF65-F5344CB8AC3E}">
        <p14:creationId xmlns:p14="http://schemas.microsoft.com/office/powerpoint/2010/main" val="103468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43000" y="2819400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ETHICS PRINCIPLES</a:t>
            </a:r>
            <a:endParaRPr lang="en-US" sz="240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43888" y="2590800"/>
            <a:ext cx="3574364" cy="3352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3204" y="2814935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RULES</a:t>
            </a:r>
            <a:endParaRPr lang="en-US" sz="2400" dirty="0">
              <a:solidFill>
                <a:schemeClr val="bg2">
                  <a:lumMod val="75000"/>
                  <a:lumOff val="2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629933" y="2590800"/>
            <a:ext cx="3574364" cy="3352800"/>
          </a:xfrm>
          <a:prstGeom prst="roundRect">
            <a:avLst/>
          </a:prstGeom>
          <a:noFill/>
          <a:ln w="38100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200" y="3581400"/>
            <a:ext cx="35085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Loyalty to Law</a:t>
            </a:r>
          </a:p>
          <a:p>
            <a:endParaRPr lang="en-US" sz="2400" b="1" dirty="0"/>
          </a:p>
          <a:p>
            <a:r>
              <a:rPr lang="en-US" sz="2400" b="1" dirty="0" smtClean="0"/>
              <a:t>Selfless Service</a:t>
            </a:r>
          </a:p>
          <a:p>
            <a:endParaRPr lang="en-US" sz="2400" b="1" dirty="0"/>
          </a:p>
          <a:p>
            <a:r>
              <a:rPr lang="en-US" sz="2400" b="1" dirty="0" smtClean="0"/>
              <a:t>Responsible Stewardship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4800600" y="3580723"/>
            <a:ext cx="44205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18 USC 208</a:t>
            </a:r>
          </a:p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Subpart C</a:t>
            </a:r>
          </a:p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Subpart D</a:t>
            </a:r>
          </a:p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Subpart E</a:t>
            </a:r>
          </a:p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Financial Disclosure </a:t>
            </a:r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762000" y="838200"/>
            <a:ext cx="77724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lvl="0">
              <a:lnSpc>
                <a:spcPct val="114000"/>
              </a:lnSpc>
              <a:defRPr/>
            </a:pPr>
            <a:r>
              <a:rPr lang="en-US" sz="2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Your boss finds an opportunity in the private sector and leaves government service.  You are assigned to act in her stead while your agency looks for a replacement.</a:t>
            </a:r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143000" y="2819400"/>
            <a:ext cx="330526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PRINCIPLES</a:t>
            </a:r>
            <a:endParaRPr lang="en-US" sz="2400" dirty="0">
              <a:solidFill>
                <a:schemeClr val="bg2">
                  <a:lumMod val="75000"/>
                  <a:lumOff val="2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43888" y="2590800"/>
            <a:ext cx="3574364" cy="3352800"/>
          </a:xfrm>
          <a:prstGeom prst="roundRect">
            <a:avLst/>
          </a:prstGeom>
          <a:noFill/>
          <a:ln w="38100">
            <a:solidFill>
              <a:schemeClr val="bg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63204" y="2814935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ETHICS RULES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629933" y="2590800"/>
            <a:ext cx="3574364" cy="3352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8200" y="3581400"/>
            <a:ext cx="3508589" cy="193899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Loyalty to Law</a:t>
            </a:r>
          </a:p>
          <a:p>
            <a:endParaRPr lang="en-US" sz="2400" b="1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Selfless Service</a:t>
            </a:r>
          </a:p>
          <a:p>
            <a:endParaRPr lang="en-US" sz="2400" b="1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Responsible Stewardship</a:t>
            </a:r>
            <a:endParaRPr lang="en-US" sz="16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00600" y="3580723"/>
            <a:ext cx="44205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18 USC 208</a:t>
            </a:r>
          </a:p>
          <a:p>
            <a:r>
              <a:rPr lang="en-US" dirty="0" smtClean="0"/>
              <a:t>Subpart</a:t>
            </a:r>
            <a:r>
              <a:rPr lang="fr-FR" dirty="0" smtClean="0"/>
              <a:t> C</a:t>
            </a:r>
          </a:p>
          <a:p>
            <a:r>
              <a:rPr lang="en-US" dirty="0" smtClean="0"/>
              <a:t>Subpart</a:t>
            </a:r>
            <a:r>
              <a:rPr lang="fr-FR" dirty="0" smtClean="0"/>
              <a:t> D</a:t>
            </a:r>
          </a:p>
          <a:p>
            <a:r>
              <a:rPr lang="fr-FR" dirty="0" err="1" smtClean="0"/>
              <a:t>Subpart</a:t>
            </a:r>
            <a:r>
              <a:rPr lang="fr-FR" dirty="0" smtClean="0"/>
              <a:t> E</a:t>
            </a:r>
          </a:p>
          <a:p>
            <a:r>
              <a:rPr lang="fr-FR" dirty="0" smtClean="0"/>
              <a:t>Financial </a:t>
            </a:r>
            <a:r>
              <a:rPr lang="en-US" dirty="0" smtClean="0"/>
              <a:t>Disclosure</a:t>
            </a:r>
            <a:r>
              <a:rPr lang="fr-FR" dirty="0" smtClean="0"/>
              <a:t> </a:t>
            </a:r>
            <a:endParaRPr lang="fr-FR" dirty="0" smtClean="0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762000" y="838200"/>
            <a:ext cx="77724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lvl="0">
              <a:lnSpc>
                <a:spcPct val="114000"/>
              </a:lnSpc>
              <a:defRPr/>
            </a:pPr>
            <a:r>
              <a:rPr lang="en-US" sz="2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Your boss finds an opportunity in the private sector and leaves government service.  You are assigned to act in her stead while your agency looks for a replacement.</a:t>
            </a:r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eadlines" id="{3841520A-25F2-4EB8-BE4C-611DB5ABEED9}" vid="{ECD25A4C-D97E-4C12-84B1-63580BFFA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457</Words>
  <Application>Microsoft Office PowerPoint</Application>
  <PresentationFormat>On-screen Show (4:3)</PresentationFormat>
  <Paragraphs>61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Headlines</vt:lpstr>
      <vt:lpstr>What do you Think?</vt:lpstr>
      <vt:lpstr>What do you do?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Think?</dc:title>
  <dc:creator>Education</dc:creator>
  <cp:lastModifiedBy>Patrick Shepherd</cp:lastModifiedBy>
  <cp:revision>23</cp:revision>
  <dcterms:created xsi:type="dcterms:W3CDTF">2015-12-28T14:43:10Z</dcterms:created>
  <dcterms:modified xsi:type="dcterms:W3CDTF">2016-01-19T14:44:17Z</dcterms:modified>
</cp:coreProperties>
</file>